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4"/>
  </p:notesMasterIdLst>
  <p:handoutMasterIdLst>
    <p:handoutMasterId r:id="rId25"/>
  </p:handoutMasterIdLst>
  <p:sldIdLst>
    <p:sldId id="270" r:id="rId6"/>
    <p:sldId id="353" r:id="rId7"/>
    <p:sldId id="354" r:id="rId8"/>
    <p:sldId id="365" r:id="rId9"/>
    <p:sldId id="366" r:id="rId10"/>
    <p:sldId id="339" r:id="rId11"/>
    <p:sldId id="360" r:id="rId12"/>
    <p:sldId id="361" r:id="rId13"/>
    <p:sldId id="359" r:id="rId14"/>
    <p:sldId id="350" r:id="rId15"/>
    <p:sldId id="351" r:id="rId16"/>
    <p:sldId id="357" r:id="rId17"/>
    <p:sldId id="362" r:id="rId18"/>
    <p:sldId id="355" r:id="rId19"/>
    <p:sldId id="356" r:id="rId20"/>
    <p:sldId id="358" r:id="rId21"/>
    <p:sldId id="363" r:id="rId22"/>
    <p:sldId id="36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orient="horz" pos="211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88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pos="5472">
          <p15:clr>
            <a:srgbClr val="A4A3A4"/>
          </p15:clr>
        </p15:guide>
        <p15:guide id="7" pos="2880">
          <p15:clr>
            <a:srgbClr val="A4A3A4"/>
          </p15:clr>
        </p15:guide>
        <p15:guide id="8" pos="1968">
          <p15:clr>
            <a:srgbClr val="A4A3A4"/>
          </p15:clr>
        </p15:guide>
        <p15:guide id="9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E26"/>
    <a:srgbClr val="EE7E27"/>
    <a:srgbClr val="103251"/>
    <a:srgbClr val="4A74A3"/>
    <a:srgbClr val="D00C43"/>
    <a:srgbClr val="EF7E27"/>
    <a:srgbClr val="E27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 autoAdjust="0"/>
    <p:restoredTop sz="85072" autoAdjust="0"/>
  </p:normalViewPr>
  <p:slideViewPr>
    <p:cSldViewPr snapToObjects="1">
      <p:cViewPr>
        <p:scale>
          <a:sx n="108" d="100"/>
          <a:sy n="108" d="100"/>
        </p:scale>
        <p:origin x="2104" y="-64"/>
      </p:cViewPr>
      <p:guideLst>
        <p:guide orient="horz" pos="3888"/>
        <p:guide orient="horz" pos="2112"/>
        <p:guide orient="horz" pos="720"/>
        <p:guide orient="horz" pos="288"/>
        <p:guide orient="horz" pos="4032"/>
        <p:guide pos="5472"/>
        <p:guide pos="2880"/>
        <p:guide pos="1968"/>
        <p:guide pos="28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4576"/>
    </p:cViewPr>
  </p:sorterViewPr>
  <p:notesViewPr>
    <p:cSldViewPr snapToObjects="1">
      <p:cViewPr varScale="1">
        <p:scale>
          <a:sx n="103" d="100"/>
          <a:sy n="103" d="100"/>
        </p:scale>
        <p:origin x="37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2645-908E-0E4D-B0A4-E64E5A839D6E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35C5C-AA4C-D240-A9BD-98C356473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0219C-BF05-7049-82FF-F9C49B21BD39}" type="datetimeFigureOut">
              <a:rPr lang="en-US" smtClean="0"/>
              <a:t>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5D754-7A39-F149-81B9-BEF5625B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Headline: Georgia, 47pt</a:t>
            </a:r>
          </a:p>
          <a:p>
            <a:r>
              <a:rPr lang="en-US" sz="1200" dirty="0" smtClean="0"/>
              <a:t>Subhead: Georgia,  32pt</a:t>
            </a:r>
          </a:p>
          <a:p>
            <a:r>
              <a:rPr lang="en-US" sz="1200" dirty="0" smtClean="0"/>
              <a:t>Right Aligned</a:t>
            </a:r>
          </a:p>
          <a:p>
            <a:endParaRPr lang="en-US" sz="1200" dirty="0" smtClean="0"/>
          </a:p>
          <a:p>
            <a:r>
              <a:rPr lang="en-US" sz="1200" dirty="0" smtClean="0"/>
              <a:t>Note: Feel free to adjust sizing to fit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Note: Delete “Confidential” if not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Ruby/Rails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Pair Programming</a:t>
            </a:r>
          </a:p>
          <a:p>
            <a:r>
              <a:rPr lang="en-US" baseline="0" dirty="0" smtClean="0"/>
              <a:t>- TDD</a:t>
            </a:r>
          </a:p>
          <a:p>
            <a:r>
              <a:rPr lang="en-US" baseline="0" dirty="0" smtClean="0"/>
              <a:t>- Remote Development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3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2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1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ro_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505200"/>
            <a:ext cx="8229600" cy="2526631"/>
          </a:xfrm>
          <a:prstGeom prst="rect">
            <a:avLst/>
          </a:prstGeom>
        </p:spPr>
      </p:pic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438400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47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Headline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304309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32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Subheading goes here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5445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8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2590798" cy="430206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124200" y="685799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2667001"/>
            <a:ext cx="8229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4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Headline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201" y="3429000"/>
            <a:ext cx="8229600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7339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00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34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etitio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Competition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219406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761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dustr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Industry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988467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6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94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93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4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2168" y="1143000"/>
            <a:ext cx="8193087" cy="609600"/>
          </a:xfrm>
        </p:spPr>
        <p:txBody>
          <a:bodyPr/>
          <a:lstStyle>
            <a:lvl1pPr marL="0" indent="0">
              <a:buNone/>
              <a:defRPr baseline="0"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Overview of 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149601" y="1905000"/>
            <a:ext cx="5537200" cy="4061920"/>
          </a:xfrm>
        </p:spPr>
        <p:txBody>
          <a:bodyPr>
            <a:normAutofit/>
          </a:bodyPr>
          <a:lstStyle>
            <a:lvl1pPr marL="27432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 sz="2800" baseline="0">
                <a:latin typeface="Georgia"/>
                <a:cs typeface="Georgia"/>
              </a:defRPr>
            </a:lvl1pPr>
          </a:lstStyle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Verdana"/>
                <a:cs typeface="Verdana"/>
              </a:rPr>
              <a:t>Lorem</a:t>
            </a:r>
            <a:r>
              <a:rPr lang="en-US" sz="2000" dirty="0" smtClean="0">
                <a:latin typeface="Verdana"/>
                <a:cs typeface="Verdana"/>
              </a:rPr>
              <a:t> </a:t>
            </a:r>
            <a:r>
              <a:rPr lang="en-US" sz="2000" dirty="0" err="1" smtClean="0">
                <a:latin typeface="Verdana"/>
                <a:cs typeface="Verdana"/>
              </a:rPr>
              <a:t>ipsum</a:t>
            </a:r>
            <a:r>
              <a:rPr lang="en-US" sz="2000" dirty="0" smtClean="0">
                <a:latin typeface="Verdana"/>
                <a:cs typeface="Verdana"/>
              </a:rPr>
              <a:t> dolor sit </a:t>
            </a:r>
            <a:r>
              <a:rPr lang="en-US" sz="2000" dirty="0" err="1" smtClean="0">
                <a:latin typeface="Verdana"/>
                <a:cs typeface="Verdana"/>
              </a:rPr>
              <a:t>amet</a:t>
            </a:r>
            <a:endParaRPr lang="en-US" sz="2000" dirty="0" smtClean="0">
              <a:latin typeface="Verdana"/>
              <a:cs typeface="Verdana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897910" y="818821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0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143000"/>
            <a:ext cx="2112818" cy="49831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019800" cy="4983163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39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7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cy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16" descr="ecosystem_pharmacysystem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143000"/>
            <a:ext cx="2438401" cy="2438401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B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bmpla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H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 descr="ecosystem_eh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4198" y="121920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criber_Pharmacis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erscriberspharmacis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5569"/>
            <a:ext cx="8229598" cy="2526631"/>
          </a:xfrm>
          <a:prstGeom prst="rect">
            <a:avLst/>
          </a:prstGeom>
        </p:spPr>
      </p:pic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  <p:pic>
        <p:nvPicPr>
          <p:cNvPr id="13" name="Picture 12" descr="herotemplat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9" y="3647797"/>
            <a:ext cx="8222341" cy="25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verMyM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124200" y="990601"/>
            <a:ext cx="5562600" cy="133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A veteran team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with substantial healthcare and software experience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124200" y="2509659"/>
            <a:ext cx="5562600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Track record of developing successful healthcare and technology companies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HIT visionaries and experienced software executives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Lead company to multiple business and culture awards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Prior to founding CoverMyMeds, the three </a:t>
            </a:r>
            <a:r>
              <a:rPr lang="en-US" sz="1600" dirty="0" smtClean="0">
                <a:latin typeface="Verdana"/>
                <a:cs typeface="Verdana"/>
              </a:rPr>
              <a:t/>
            </a:r>
            <a:br>
              <a:rPr lang="en-US" sz="1600" dirty="0" smtClean="0">
                <a:latin typeface="Verdana"/>
                <a:cs typeface="Verdana"/>
              </a:rPr>
            </a:br>
            <a:r>
              <a:rPr lang="en-US" sz="1600" dirty="0" smtClean="0">
                <a:latin typeface="Verdana"/>
                <a:cs typeface="Verdana"/>
              </a:rPr>
              <a:t>co</a:t>
            </a:r>
            <a:r>
              <a:rPr lang="en-US" sz="1600" dirty="0">
                <a:latin typeface="Verdana"/>
                <a:cs typeface="Verdana"/>
              </a:rPr>
              <a:t>-founders developed </a:t>
            </a:r>
            <a:r>
              <a:rPr lang="en-US" sz="1600" dirty="0" err="1">
                <a:latin typeface="Verdana"/>
                <a:cs typeface="Verdana"/>
              </a:rPr>
              <a:t>MemberHealth</a:t>
            </a:r>
            <a:r>
              <a:rPr lang="en-US" sz="1600" dirty="0">
                <a:latin typeface="Verdana"/>
                <a:cs typeface="Verdana"/>
              </a:rPr>
              <a:t>, a successful provider of Medicare Part D prescription drug plans that was acquired</a:t>
            </a:r>
          </a:p>
          <a:p>
            <a:pPr>
              <a:spcAft>
                <a:spcPts val="1200"/>
              </a:spcAft>
            </a:pP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5990" y="5181600"/>
            <a:ext cx="2666998" cy="65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dirty="0" smtClean="0">
                <a:latin typeface="Verdana"/>
                <a:cs typeface="Verdana"/>
              </a:rPr>
              <a:t>Learn more about our leadership  team at</a:t>
            </a:r>
            <a:r>
              <a:rPr lang="en-US" sz="1200" dirty="0">
                <a:latin typeface="Verdana"/>
                <a:cs typeface="Verdana"/>
              </a:rPr>
              <a:t>: </a:t>
            </a:r>
            <a:endParaRPr lang="en-US" sz="1200" dirty="0" smtClean="0">
              <a:latin typeface="Verdana"/>
              <a:cs typeface="Verdana"/>
            </a:endParaRPr>
          </a:p>
          <a:p>
            <a:pPr marL="0" lvl="1" algn="ctr">
              <a:lnSpc>
                <a:spcPct val="120000"/>
              </a:lnSpc>
            </a:pPr>
            <a:r>
              <a:rPr lang="en-US" sz="1200" dirty="0" err="1" smtClean="0">
                <a:latin typeface="Verdana"/>
                <a:cs typeface="Verdana"/>
              </a:rPr>
              <a:t>covermymeds.com</a:t>
            </a:r>
            <a:r>
              <a:rPr lang="en-US" sz="1200" dirty="0">
                <a:latin typeface="Verdana"/>
                <a:cs typeface="Verdana"/>
              </a:rPr>
              <a:t>/main/team/</a:t>
            </a:r>
          </a:p>
        </p:txBody>
      </p:sp>
      <p:pic>
        <p:nvPicPr>
          <p:cNvPr id="10" name="Picture 9" descr="inc5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68" y="3962400"/>
            <a:ext cx="1095148" cy="908997"/>
          </a:xfrm>
          <a:prstGeom prst="rect">
            <a:avLst/>
          </a:prstGeom>
        </p:spPr>
      </p:pic>
      <p:pic>
        <p:nvPicPr>
          <p:cNvPr id="11" name="Picture 10" descr="2013-Tech-200-1018x102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30" y="2509659"/>
            <a:ext cx="950424" cy="956026"/>
          </a:xfrm>
          <a:prstGeom prst="rect">
            <a:avLst/>
          </a:prstGeom>
        </p:spPr>
      </p:pic>
      <p:pic>
        <p:nvPicPr>
          <p:cNvPr id="12" name="Picture 11" descr="modernHC.jpe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5307"/>
            <a:ext cx="1701884" cy="8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7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44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81000" y="6320166"/>
            <a:ext cx="3276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algn="r" defTabSz="914400" eaLnBrk="1" hangingPunct="1"/>
            <a:r>
              <a:rPr lang="en-US" sz="1000" dirty="0" smtClean="0">
                <a:solidFill>
                  <a:srgbClr val="003350"/>
                </a:solidFill>
                <a:latin typeface="Verdana"/>
                <a:cs typeface="Verdana"/>
              </a:rPr>
              <a:t>© 2016 CoverMyMeds LLC. All Rights Reserved.</a:t>
            </a:r>
            <a:endParaRPr lang="en-US" sz="1000" dirty="0">
              <a:solidFill>
                <a:srgbClr val="003350"/>
              </a:solidFill>
              <a:latin typeface="Verdana"/>
              <a:cs typeface="Verdana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620000" y="6345380"/>
            <a:ext cx="1066800" cy="195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30B8C9-AB86-1247-A44F-1936993965BB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51" r:id="rId7"/>
    <p:sldLayoutId id="2147483668" r:id="rId8"/>
    <p:sldLayoutId id="2147483665" r:id="rId9"/>
    <p:sldLayoutId id="2147483652" r:id="rId10"/>
    <p:sldLayoutId id="2147483653" r:id="rId11"/>
    <p:sldLayoutId id="2147483654" r:id="rId12"/>
    <p:sldLayoutId id="2147483655" r:id="rId13"/>
    <p:sldLayoutId id="2147483669" r:id="rId14"/>
    <p:sldLayoutId id="2147483666" r:id="rId15"/>
    <p:sldLayoutId id="2147483667" r:id="rId16"/>
    <p:sldLayoutId id="2147483656" r:id="rId17"/>
    <p:sldLayoutId id="2147483657" r:id="rId18"/>
    <p:sldLayoutId id="2147483658" r:id="rId19"/>
    <p:sldLayoutId id="2147483659" r:id="rId20"/>
    <p:sldLayoutId id="2147483670" r:id="rId21"/>
    <p:sldLayoutId id="2147483671" r:id="rId2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g"/><Relationship Id="rId5" Type="http://schemas.openxmlformats.org/officeDocument/2006/relationships/image" Target="../media/image2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53200" y="11430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ro_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45569"/>
            <a:ext cx="8229600" cy="2526631"/>
          </a:xfrm>
          <a:prstGeom prst="rect">
            <a:avLst/>
          </a:prstGeom>
        </p:spPr>
      </p:pic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3200" y="1248490"/>
            <a:ext cx="21336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January 6, 2016</a:t>
            </a:r>
            <a:endParaRPr lang="en-US" sz="1400" b="1" spc="300" dirty="0" smtClean="0">
              <a:latin typeface="Verdana"/>
              <a:cs typeface="Verdan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143000"/>
            <a:ext cx="2057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4 Rules of Simple Design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Applied to complex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8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01900"/>
            <a:ext cx="4241800" cy="424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3200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4280499" cy="42804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3122474"/>
            <a:ext cx="35814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>
                <a:solidFill>
                  <a:schemeClr val="bg1"/>
                </a:solidFill>
              </a:rPr>
              <a:t>Is this Your Future?</a:t>
            </a:r>
            <a:endParaRPr 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887407"/>
            <a:ext cx="236220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06" y="3249607"/>
            <a:ext cx="1093793" cy="1093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92" y="4397491"/>
            <a:ext cx="510989" cy="510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4" y="5059912"/>
            <a:ext cx="188259" cy="1882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72" y="5067727"/>
            <a:ext cx="188259" cy="1882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352800" y="2971800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83306" y="2971800"/>
            <a:ext cx="434689" cy="344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05600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641212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07107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21308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48" y="3249607"/>
            <a:ext cx="1093793" cy="10937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34" y="4397491"/>
            <a:ext cx="510989" cy="5109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6" y="5059912"/>
            <a:ext cx="188259" cy="1882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4" y="5067727"/>
            <a:ext cx="188259" cy="188259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337042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272654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38549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52750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5" y="4397491"/>
            <a:ext cx="510989" cy="5109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67" y="5059912"/>
            <a:ext cx="188259" cy="18825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15" y="5067727"/>
            <a:ext cx="188259" cy="188259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221550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535751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5" y="4395014"/>
            <a:ext cx="510989" cy="5109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67" y="5057435"/>
            <a:ext cx="188259" cy="1882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15" y="5065250"/>
            <a:ext cx="188259" cy="18825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630450" y="4844159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944651" y="4844159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7201" y="1441814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Breaking </a:t>
            </a:r>
            <a:r>
              <a:rPr lang="en-US" dirty="0" smtClean="0"/>
              <a:t>down our spaghetti problem into smaller </a:t>
            </a:r>
            <a:r>
              <a:rPr lang="en-US" smtClean="0"/>
              <a:t>spaghetti problems.</a:t>
            </a: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48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 the Rules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447800"/>
            <a:ext cx="8229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Organization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31152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48678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179741" y="2588342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4179741" y="4262414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45" y="1131476"/>
            <a:ext cx="4640356" cy="46403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2" y="685800"/>
            <a:ext cx="36576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1" y="790221"/>
            <a:ext cx="36576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</a:t>
            </a:r>
            <a:r>
              <a:rPr lang="en-US" sz="1400" b="1" dirty="0" smtClean="0">
                <a:latin typeface="Verdana"/>
                <a:cs typeface="Verdana"/>
              </a:rPr>
              <a:t>Rules - Organization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218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968500"/>
            <a:ext cx="7366000" cy="292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685800"/>
            <a:ext cx="33528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1" y="790221"/>
            <a:ext cx="3352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</a:t>
            </a:r>
            <a:r>
              <a:rPr lang="en-US" sz="1400" b="1" dirty="0" smtClean="0">
                <a:latin typeface="Verdana"/>
                <a:cs typeface="Verdana"/>
              </a:rPr>
              <a:t>Rules - Systems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74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67402" y="685800"/>
            <a:ext cx="28194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7401" y="790221"/>
            <a:ext cx="2819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</a:t>
            </a:r>
            <a:r>
              <a:rPr lang="en-US" sz="1400" b="1" dirty="0" smtClean="0">
                <a:latin typeface="Verdana"/>
                <a:cs typeface="Verdana"/>
              </a:rPr>
              <a:t>Rules - Code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47420"/>
            <a:ext cx="7399290" cy="4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</a:t>
            </a:r>
            <a:r>
              <a:rPr lang="en-US" sz="1400" b="1" dirty="0" smtClean="0">
                <a:latin typeface="Verdana"/>
                <a:cs typeface="Verdana"/>
              </a:rPr>
              <a:t>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9144000" cy="2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</a:t>
            </a:r>
            <a:r>
              <a:rPr lang="en-US" sz="1400" b="1" dirty="0" smtClean="0">
                <a:latin typeface="Verdana"/>
                <a:cs typeface="Verdana"/>
              </a:rPr>
              <a:t>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91268"/>
            <a:ext cx="70739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534" y="1230806"/>
            <a:ext cx="8143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Chasing the Implementation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81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110997"/>
            <a:ext cx="8229599" cy="46360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7134" y="2967335"/>
            <a:ext cx="5609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This is how we roll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60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Complex Products != Complex Designs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46094" y="2649584"/>
            <a:ext cx="6907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Simple software design enables simple humans to maintain immensely complex systems.  </a:t>
            </a:r>
            <a:endParaRPr lang="en-US" sz="2500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636494" y="2328445"/>
            <a:ext cx="609600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are the 4 rules?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Pass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Expresses Intent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No </a:t>
            </a:r>
            <a:r>
              <a:rPr lang="en-US" sz="2800" dirty="0"/>
              <a:t>Duplication (DRY)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Small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72988" y="460701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Understanding the 4 Rules of Simple Design – Corey Haines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It’s about humans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</a:t>
            </a:r>
            <a:r>
              <a:rPr lang="en-US" sz="2800" dirty="0" smtClean="0"/>
              <a:t>Pass (gives me confidence)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Expresses </a:t>
            </a:r>
            <a:r>
              <a:rPr lang="en-US" sz="2800" dirty="0" smtClean="0"/>
              <a:t>Intent (informs me)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No </a:t>
            </a:r>
            <a:r>
              <a:rPr lang="en-US" sz="2800" dirty="0" smtClean="0"/>
              <a:t>Duplication (avoids confusion)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Small (fits in my head)</a:t>
            </a:r>
          </a:p>
          <a:p>
            <a:pPr marL="971550" lvl="1" indent="-514350">
              <a:buAutoNum type="arabicPeriod"/>
            </a:pPr>
            <a:r>
              <a:rPr lang="en-US" sz="2800" dirty="0" smtClean="0"/>
              <a:t>Beware of geniuses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79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TESTS PASS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2735257"/>
            <a:ext cx="3848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EXPRESSES INTENT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6746169" cy="15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No Duplication (DRY)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0950"/>
            <a:ext cx="8229600" cy="39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SMALL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187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MyMeds_SlideDeck_Template_Master">
  <a:themeElements>
    <a:clrScheme name="CoverMyMeds">
      <a:dk1>
        <a:sysClr val="windowText" lastClr="000000"/>
      </a:dk1>
      <a:lt1>
        <a:sysClr val="window" lastClr="FFFFFF"/>
      </a:lt1>
      <a:dk2>
        <a:srgbClr val="18376A"/>
      </a:dk2>
      <a:lt2>
        <a:srgbClr val="EEECE1"/>
      </a:lt2>
      <a:accent1>
        <a:srgbClr val="F17F1B"/>
      </a:accent1>
      <a:accent2>
        <a:srgbClr val="D6003C"/>
      </a:accent2>
      <a:accent3>
        <a:srgbClr val="5572A8"/>
      </a:accent3>
      <a:accent4>
        <a:srgbClr val="FB490A"/>
      </a:accent4>
      <a:accent5>
        <a:srgbClr val="4358E5"/>
      </a:accent5>
      <a:accent6>
        <a:srgbClr val="D60081"/>
      </a:accent6>
      <a:hlink>
        <a:srgbClr val="F17F1B"/>
      </a:hlink>
      <a:folHlink>
        <a:srgbClr val="6B006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verMyMeds">
    <a:dk1>
      <a:sysClr val="windowText" lastClr="000000"/>
    </a:dk1>
    <a:lt1>
      <a:sysClr val="window" lastClr="FFFFFF"/>
    </a:lt1>
    <a:dk2>
      <a:srgbClr val="18376A"/>
    </a:dk2>
    <a:lt2>
      <a:srgbClr val="EEECE1"/>
    </a:lt2>
    <a:accent1>
      <a:srgbClr val="F17F1B"/>
    </a:accent1>
    <a:accent2>
      <a:srgbClr val="D6003C"/>
    </a:accent2>
    <a:accent3>
      <a:srgbClr val="5572A8"/>
    </a:accent3>
    <a:accent4>
      <a:srgbClr val="FB490A"/>
    </a:accent4>
    <a:accent5>
      <a:srgbClr val="4358E5"/>
    </a:accent5>
    <a:accent6>
      <a:srgbClr val="D60081"/>
    </a:accent6>
    <a:hlink>
      <a:srgbClr val="F17F1B"/>
    </a:hlink>
    <a:folHlink>
      <a:srgbClr val="6B006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C96C2BE0F0F24A8DD5ED4A2DA63410" ma:contentTypeVersion="1" ma:contentTypeDescription="Create a new document." ma:contentTypeScope="" ma:versionID="00b7b63ae3deda5544fce05c094da507">
  <xsd:schema xmlns:xsd="http://www.w3.org/2001/XMLSchema" xmlns:xs="http://www.w3.org/2001/XMLSchema" xmlns:p="http://schemas.microsoft.com/office/2006/metadata/properties" xmlns:ns2="128a667a-070a-4887-a565-ea8bb39f8111" targetNamespace="http://schemas.microsoft.com/office/2006/metadata/properties" ma:root="true" ma:fieldsID="7324d9d3f92cace678923577f61ad6b3" ns2:_="">
    <xsd:import namespace="128a667a-070a-4887-a565-ea8bb39f81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a667a-070a-4887-a565-ea8bb39f81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28a667a-070a-4887-a565-ea8bb39f8111">Q4MCWXCJCF3N-3-482</_dlc_DocId>
    <_dlc_DocIdUrl xmlns="128a667a-070a-4887-a565-ea8bb39f8111">
      <Url>https://intranet.covermymeds.com/marketing/_layouts/15/DocIdRedir.aspx?ID=Q4MCWXCJCF3N-3-482</Url>
      <Description>Q4MCWXCJCF3N-3-482</Description>
    </_dlc_DocIdUrl>
  </documentManagement>
</p:properties>
</file>

<file path=customXml/itemProps1.xml><?xml version="1.0" encoding="utf-8"?>
<ds:datastoreItem xmlns:ds="http://schemas.openxmlformats.org/officeDocument/2006/customXml" ds:itemID="{50C86C7C-1195-4A52-A516-963D10DC5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D230B-82D0-4969-BDED-AF7DB23933F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58153BD-7829-490A-AAD5-2C94C4013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a667a-070a-4887-a565-ea8bb39f81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29A672B-3AFB-4CA5-810A-3AEDCFDBA09B}">
  <ds:schemaRefs>
    <ds:schemaRef ds:uri="http://schemas.microsoft.com/office/2006/metadata/properties"/>
    <ds:schemaRef ds:uri="http://schemas.microsoft.com/office/infopath/2007/PartnerControls"/>
    <ds:schemaRef ds:uri="128a667a-070a-4887-a565-ea8bb39f811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5781</TotalTime>
  <Words>223</Words>
  <Application>Microsoft Macintosh PowerPoint</Application>
  <PresentationFormat>On-screen Show (4:3)</PresentationFormat>
  <Paragraphs>63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Georgia</vt:lpstr>
      <vt:lpstr>Helvetica</vt:lpstr>
      <vt:lpstr>Times New Roman</vt:lpstr>
      <vt:lpstr>Verdana</vt:lpstr>
      <vt:lpstr>Zapf Dingbats</vt:lpstr>
      <vt:lpstr>Arial</vt:lpstr>
      <vt:lpstr>CoverMyMeds_SlideDeck_Template_Master</vt:lpstr>
      <vt:lpstr>PowerPoint Presentation</vt:lpstr>
      <vt:lpstr>PowerPoint Presentation</vt:lpstr>
      <vt:lpstr>Complex Products != Complex Designs</vt:lpstr>
      <vt:lpstr>What are the 4 rules?</vt:lpstr>
      <vt:lpstr>It’s about humans</vt:lpstr>
      <vt:lpstr>PowerPoint Presentation</vt:lpstr>
      <vt:lpstr>PowerPoint Presentation</vt:lpstr>
      <vt:lpstr>PowerPoint Presentation</vt:lpstr>
      <vt:lpstr>PowerPoint Presentation</vt:lpstr>
      <vt:lpstr>Building a Complex Product</vt:lpstr>
      <vt:lpstr>Building a Complex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CoverMyMeds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Benefit Verification &amp; ePrior Authorization</dc:title>
  <dc:creator>Crystal Madrilejos</dc:creator>
  <cp:lastModifiedBy>Brandon Joyce</cp:lastModifiedBy>
  <cp:revision>213</cp:revision>
  <dcterms:created xsi:type="dcterms:W3CDTF">2014-10-03T17:40:11Z</dcterms:created>
  <dcterms:modified xsi:type="dcterms:W3CDTF">2016-01-04T14:58:25Z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0x01010042C96C2BE0F0F24A8DD5ED4A2DA63410</vt:lpwstr>
  </property>
  <property fmtid="{D5CDD505-2E9C-101B-9397-08002B2CF9AE}" pid="3" name="_dlc_DocIdItemGuid">
    <vt:lpwstr>cf9d6dba-1314-4da7-b26d-e18fabb4304f</vt:lpwstr>
  </property>
</Properties>
</file>